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74" r:id="rId4"/>
    <p:sldId id="258" r:id="rId5"/>
    <p:sldId id="259" r:id="rId6"/>
    <p:sldId id="260" r:id="rId7"/>
    <p:sldId id="272" r:id="rId8"/>
    <p:sldId id="273" r:id="rId9"/>
    <p:sldId id="271" r:id="rId10"/>
    <p:sldId id="275" r:id="rId11"/>
    <p:sldId id="276" r:id="rId12"/>
    <p:sldId id="265" r:id="rId13"/>
    <p:sldId id="266" r:id="rId14"/>
    <p:sldId id="27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DD1"/>
    <a:srgbClr val="1B3B90"/>
    <a:srgbClr val="000093"/>
    <a:srgbClr val="1B06BA"/>
    <a:srgbClr val="4219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>
        <p:scale>
          <a:sx n="96" d="100"/>
          <a:sy n="96" d="100"/>
        </p:scale>
        <p:origin x="-564" y="9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1DD09B-9B7C-4452-9595-8207130E2762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BF313E-A560-4514-8B21-627D47868D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0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Presentation : 60 capsules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F313E-A560-4514-8B21-627D47868DC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907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8091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020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9130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18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2537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7500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4231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0036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3665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357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517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4A78F-5DF0-4681-A1AF-41E5438D3F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12/8/2016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66BC1-2BC3-44BE-9401-3DE69428BC1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401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76200"/>
            <a:ext cx="60960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KIDNEY DISEASE IN INDIA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1"/>
            <a:ext cx="9144000" cy="38100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One in every 10 adults in India suffers from chronic kidney disease (CKD), and at any given point, nearly five lakh patients are in need of life-long dialysis or transplant, according to Sanjay K.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Agarwal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, Professor and Head of Nephrology, AIIMS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The National Kidney Foundation of India estimates that 100 people in a million suffer from kidney ailments in India</a:t>
            </a:r>
          </a:p>
          <a:p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07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kidney diagram simp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828801"/>
            <a:ext cx="3657600" cy="3733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3810000" cy="6858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chemeClr val="bg1"/>
                </a:solidFill>
                <a:latin typeface="+mn-lt"/>
                <a:cs typeface="Times"/>
              </a:rPr>
              <a:t>KIDNEY</a:t>
            </a:r>
            <a:endParaRPr lang="en-US" sz="3600" b="1" dirty="0">
              <a:solidFill>
                <a:schemeClr val="bg1"/>
              </a:solidFill>
              <a:latin typeface="+mn-lt"/>
              <a:cs typeface="Time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066800"/>
            <a:ext cx="51816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 </a:t>
            </a:r>
            <a:r>
              <a:rPr lang="en-US" sz="2000" b="1" dirty="0"/>
              <a:t>kidneys</a:t>
            </a:r>
            <a:r>
              <a:rPr lang="en-US" sz="2000" dirty="0"/>
              <a:t> are </a:t>
            </a:r>
            <a:r>
              <a:rPr lang="en-US" sz="2000" dirty="0" smtClean="0"/>
              <a:t>bean</a:t>
            </a:r>
            <a:r>
              <a:rPr lang="en-US" sz="2000" dirty="0"/>
              <a:t> </a:t>
            </a:r>
            <a:r>
              <a:rPr lang="en-US" sz="2000" dirty="0" smtClean="0"/>
              <a:t>- shaped</a:t>
            </a:r>
            <a:r>
              <a:rPr lang="en-US" sz="2000" dirty="0"/>
              <a:t> </a:t>
            </a:r>
            <a:r>
              <a:rPr lang="en-US" sz="2000" dirty="0" smtClean="0"/>
              <a:t>organs</a:t>
            </a:r>
            <a:r>
              <a:rPr lang="en-US" sz="2000" dirty="0"/>
              <a:t> </a:t>
            </a:r>
            <a:r>
              <a:rPr lang="en-US" sz="2000" dirty="0" smtClean="0"/>
              <a:t>that </a:t>
            </a:r>
            <a:r>
              <a:rPr lang="en-US" sz="2000" dirty="0"/>
              <a:t>serve several essential regulatory </a:t>
            </a:r>
            <a:r>
              <a:rPr lang="en-US" sz="2000" dirty="0" smtClean="0"/>
              <a:t>roles. </a:t>
            </a:r>
          </a:p>
          <a:p>
            <a:endParaRPr lang="en-US" sz="2000" dirty="0"/>
          </a:p>
          <a:p>
            <a:r>
              <a:rPr lang="en-US" sz="2000" dirty="0" smtClean="0"/>
              <a:t>The </a:t>
            </a:r>
            <a:r>
              <a:rPr lang="en-US" sz="2000" dirty="0"/>
              <a:t>kidneys are a pair of organs located in the back of the abdomen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 </a:t>
            </a:r>
          </a:p>
          <a:p>
            <a:r>
              <a:rPr lang="en-US" sz="2000" dirty="0" smtClean="0"/>
              <a:t>Each </a:t>
            </a:r>
            <a:r>
              <a:rPr lang="en-US" sz="2000" b="1" dirty="0"/>
              <a:t>kidney is about 4 or 5 inches long </a:t>
            </a:r>
            <a:r>
              <a:rPr lang="en-US" sz="2000" dirty="0"/>
              <a:t>-- about the size of a fist</a:t>
            </a:r>
            <a:r>
              <a:rPr lang="en-US" sz="2000" dirty="0" smtClean="0"/>
              <a:t>. </a:t>
            </a:r>
          </a:p>
          <a:p>
            <a:endParaRPr lang="en-US" sz="2000" dirty="0" smtClean="0"/>
          </a:p>
          <a:p>
            <a:r>
              <a:rPr lang="en-US" sz="2000" dirty="0" smtClean="0"/>
              <a:t>There </a:t>
            </a:r>
            <a:r>
              <a:rPr lang="en-US" sz="2000" dirty="0"/>
              <a:t>are </a:t>
            </a:r>
            <a:r>
              <a:rPr lang="en-US" sz="2000" b="1" dirty="0"/>
              <a:t>two kidneys, each about the size of a fist,</a:t>
            </a:r>
            <a:r>
              <a:rPr lang="en-US" sz="2000" dirty="0"/>
              <a:t> located on either side of the spine at the lowest level of the rib cage. 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Each </a:t>
            </a:r>
            <a:r>
              <a:rPr lang="en-US" sz="2000" dirty="0"/>
              <a:t>kidney contains up to a million functioning units called </a:t>
            </a:r>
            <a:r>
              <a:rPr lang="en-US" sz="2000" b="1" dirty="0"/>
              <a:t>nephrons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5715000" cy="792162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chemeClr val="bg1"/>
                </a:solidFill>
              </a:rPr>
              <a:t>IMPORTANCE OF KIDNEY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1816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r>
              <a:rPr lang="en-US" sz="2200" dirty="0" smtClean="0"/>
              <a:t>The </a:t>
            </a:r>
            <a:r>
              <a:rPr lang="en-US" sz="2200" dirty="0"/>
              <a:t>kidneys are powerful chemical factories that perform the following functions</a:t>
            </a:r>
            <a:r>
              <a:rPr lang="en-US" sz="2200" dirty="0" smtClean="0"/>
              <a:t>:</a:t>
            </a:r>
          </a:p>
          <a:p>
            <a:r>
              <a:rPr lang="en-US" sz="2200" dirty="0" smtClean="0"/>
              <a:t>Kidneys </a:t>
            </a:r>
            <a:r>
              <a:rPr lang="en-US" sz="2200" dirty="0"/>
              <a:t>filter extra water and wastes out of your blood </a:t>
            </a:r>
            <a:r>
              <a:rPr lang="en-US" sz="2200" dirty="0" smtClean="0"/>
              <a:t>and produce urine</a:t>
            </a:r>
            <a:endParaRPr lang="en-US" sz="2200" dirty="0"/>
          </a:p>
          <a:p>
            <a:r>
              <a:rPr lang="en-US" sz="2200" dirty="0"/>
              <a:t>R</a:t>
            </a:r>
            <a:r>
              <a:rPr lang="en-US" sz="2200" dirty="0" smtClean="0"/>
              <a:t>emove </a:t>
            </a:r>
            <a:r>
              <a:rPr lang="en-US" sz="2200" dirty="0"/>
              <a:t>waste products from the body</a:t>
            </a:r>
          </a:p>
          <a:p>
            <a:r>
              <a:rPr lang="en-US" sz="2200" dirty="0" smtClean="0"/>
              <a:t>Balance the fluids in the body</a:t>
            </a:r>
            <a:endParaRPr lang="en-US" sz="2200" dirty="0"/>
          </a:p>
          <a:p>
            <a:r>
              <a:rPr lang="en-US" sz="2200" dirty="0"/>
              <a:t>R</a:t>
            </a:r>
            <a:r>
              <a:rPr lang="en-US" sz="2200" dirty="0" smtClean="0"/>
              <a:t>elease the hormones </a:t>
            </a:r>
            <a:r>
              <a:rPr lang="en-US" sz="2200" dirty="0"/>
              <a:t>that regulate blood pressure</a:t>
            </a:r>
          </a:p>
          <a:p>
            <a:r>
              <a:rPr lang="en-US" sz="2200" dirty="0"/>
              <a:t>P</a:t>
            </a:r>
            <a:r>
              <a:rPr lang="en-US" sz="2200" dirty="0" smtClean="0"/>
              <a:t>roduce </a:t>
            </a:r>
            <a:r>
              <a:rPr lang="en-US" sz="2200" dirty="0"/>
              <a:t>an active form of </a:t>
            </a:r>
            <a:r>
              <a:rPr lang="en-US" sz="2200" dirty="0" smtClean="0"/>
              <a:t>Vitamin </a:t>
            </a:r>
            <a:r>
              <a:rPr lang="en-US" sz="2200" dirty="0"/>
              <a:t>D that promotes </a:t>
            </a:r>
            <a:r>
              <a:rPr lang="en-US" sz="2200" dirty="0" smtClean="0"/>
              <a:t>strong and healthy bones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81805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Anyone </a:t>
            </a:r>
            <a:r>
              <a:rPr lang="en-US" sz="2800" dirty="0"/>
              <a:t>can develop kidney disease, regardless </a:t>
            </a:r>
            <a:r>
              <a:rPr lang="en-US" sz="2800" dirty="0" smtClean="0"/>
              <a:t>of their age. </a:t>
            </a:r>
            <a:r>
              <a:rPr lang="en-US" sz="2800" dirty="0"/>
              <a:t>The main risk factors for developing kidney </a:t>
            </a:r>
            <a:r>
              <a:rPr lang="en-US" sz="2800" dirty="0" smtClean="0"/>
              <a:t>diseases </a:t>
            </a:r>
            <a:r>
              <a:rPr lang="en-US" sz="2800" dirty="0"/>
              <a:t>are</a:t>
            </a:r>
            <a:r>
              <a:rPr lang="en-US" sz="2800" dirty="0" smtClean="0"/>
              <a:t>: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 smtClean="0"/>
              <a:t>Diabetes</a:t>
            </a:r>
            <a:endParaRPr lang="en-US" sz="2800" dirty="0"/>
          </a:p>
          <a:p>
            <a:r>
              <a:rPr lang="en-US" sz="2800" dirty="0"/>
              <a:t>High blood </a:t>
            </a:r>
            <a:r>
              <a:rPr lang="en-US" sz="2800" dirty="0" smtClean="0"/>
              <a:t>pressure</a:t>
            </a:r>
            <a:endParaRPr lang="en-US" sz="2800" dirty="0"/>
          </a:p>
          <a:p>
            <a:r>
              <a:rPr lang="en-US" sz="2800" dirty="0"/>
              <a:t>Cardiovascular (heart and blood vessel) </a:t>
            </a:r>
            <a:r>
              <a:rPr lang="en-US" sz="2800" dirty="0" smtClean="0"/>
              <a:t>disease</a:t>
            </a:r>
            <a:endParaRPr lang="en-US" sz="2800" dirty="0"/>
          </a:p>
          <a:p>
            <a:r>
              <a:rPr lang="en-US" sz="2800" dirty="0"/>
              <a:t>A family history of kidney </a:t>
            </a:r>
            <a:r>
              <a:rPr lang="en-US" sz="2800" dirty="0" smtClean="0"/>
              <a:t>failure</a:t>
            </a:r>
            <a:endParaRPr lang="en-US" sz="2800" dirty="0"/>
          </a:p>
          <a:p>
            <a:pPr marL="0" indent="0">
              <a:buNone/>
            </a:pPr>
            <a:endParaRPr lang="en-US" sz="27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274638"/>
            <a:ext cx="571500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smtClean="0">
                <a:solidFill>
                  <a:schemeClr val="bg1"/>
                </a:solidFill>
              </a:rPr>
              <a:t>CAUSES OF KIDNEY DISEASE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99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1816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b="1" dirty="0" smtClean="0"/>
              <a:t>Changes </a:t>
            </a:r>
            <a:r>
              <a:rPr lang="en-US" b="1" dirty="0"/>
              <a:t>in urination</a:t>
            </a:r>
            <a:r>
              <a:rPr lang="en-US" dirty="0"/>
              <a:t> </a:t>
            </a:r>
            <a:r>
              <a:rPr lang="en-US" dirty="0" smtClean="0"/>
              <a:t>—More </a:t>
            </a:r>
            <a:r>
              <a:rPr lang="en-US" dirty="0"/>
              <a:t>or less </a:t>
            </a:r>
            <a:r>
              <a:rPr lang="en-US" dirty="0" smtClean="0"/>
              <a:t>urination </a:t>
            </a:r>
            <a:r>
              <a:rPr lang="en-US" dirty="0"/>
              <a:t>than usual</a:t>
            </a:r>
            <a:r>
              <a:rPr lang="en-US" dirty="0" smtClean="0"/>
              <a:t>, </a:t>
            </a:r>
            <a:r>
              <a:rPr lang="en-US" dirty="0"/>
              <a:t>changes in the color of urine, foamy or bubbly </a:t>
            </a:r>
            <a:r>
              <a:rPr lang="en-US" dirty="0" smtClean="0"/>
              <a:t>urine</a:t>
            </a:r>
            <a:endParaRPr lang="en-US" dirty="0"/>
          </a:p>
          <a:p>
            <a:r>
              <a:rPr lang="en-US" b="1" dirty="0"/>
              <a:t>Swelling of the feet, ankles, hands, or face</a:t>
            </a:r>
            <a:r>
              <a:rPr lang="en-US" dirty="0"/>
              <a:t> — </a:t>
            </a:r>
            <a:r>
              <a:rPr lang="en-US" dirty="0" smtClean="0"/>
              <a:t>Fluid </a:t>
            </a:r>
            <a:r>
              <a:rPr lang="en-US" dirty="0"/>
              <a:t>the kidneys can't remove </a:t>
            </a:r>
            <a:r>
              <a:rPr lang="en-US" dirty="0" smtClean="0"/>
              <a:t>stays in </a:t>
            </a:r>
            <a:r>
              <a:rPr lang="en-US" dirty="0"/>
              <a:t>the </a:t>
            </a:r>
            <a:r>
              <a:rPr lang="en-US" dirty="0" smtClean="0"/>
              <a:t>tissues</a:t>
            </a:r>
            <a:endParaRPr lang="en-US" dirty="0"/>
          </a:p>
          <a:p>
            <a:r>
              <a:rPr lang="en-US" b="1" dirty="0"/>
              <a:t>Fatigue or weakness — </a:t>
            </a:r>
            <a:r>
              <a:rPr lang="en-US" dirty="0" smtClean="0"/>
              <a:t>due to  build-up </a:t>
            </a:r>
            <a:r>
              <a:rPr lang="en-US" dirty="0"/>
              <a:t>of wastes </a:t>
            </a:r>
            <a:endParaRPr lang="en-US" dirty="0" smtClean="0"/>
          </a:p>
          <a:p>
            <a:r>
              <a:rPr lang="en-US" b="1" dirty="0" smtClean="0"/>
              <a:t>Shortness </a:t>
            </a:r>
            <a:r>
              <a:rPr lang="en-US" b="1" dirty="0"/>
              <a:t>of breath</a:t>
            </a:r>
            <a:r>
              <a:rPr lang="en-US" dirty="0"/>
              <a:t> </a:t>
            </a:r>
            <a:r>
              <a:rPr lang="en-US" dirty="0" smtClean="0"/>
              <a:t>—Because the excess fluid </a:t>
            </a:r>
            <a:r>
              <a:rPr lang="en-US" dirty="0"/>
              <a:t>can build up in the </a:t>
            </a:r>
            <a:r>
              <a:rPr lang="en-US" dirty="0" smtClean="0"/>
              <a:t>lungs</a:t>
            </a:r>
            <a:endParaRPr lang="en-US" dirty="0"/>
          </a:p>
          <a:p>
            <a:r>
              <a:rPr lang="en-US" b="1" dirty="0" smtClean="0"/>
              <a:t>Itching</a:t>
            </a:r>
            <a:r>
              <a:rPr lang="en-US" dirty="0"/>
              <a:t> — waste build-up in the body can cause severe itching, especially </a:t>
            </a:r>
            <a:r>
              <a:rPr lang="en-US" dirty="0" smtClean="0"/>
              <a:t>in </a:t>
            </a:r>
            <a:r>
              <a:rPr lang="en-US" dirty="0"/>
              <a:t>the </a:t>
            </a:r>
            <a:r>
              <a:rPr lang="en-US" dirty="0" smtClean="0"/>
              <a:t>legs</a:t>
            </a:r>
            <a:endParaRPr lang="en-US" dirty="0"/>
          </a:p>
          <a:p>
            <a:r>
              <a:rPr lang="en-US" b="1" dirty="0"/>
              <a:t>Loss of appetite</a:t>
            </a:r>
            <a:endParaRPr lang="en-US" dirty="0"/>
          </a:p>
          <a:p>
            <a:r>
              <a:rPr lang="en-US" b="1" dirty="0"/>
              <a:t>Nausea and vomiting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274638"/>
            <a:ext cx="617220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 smtClean="0">
                <a:solidFill>
                  <a:schemeClr val="bg1"/>
                </a:solidFill>
              </a:rPr>
              <a:t>COMMON SYMPTOMS OF  KIDNEY DISORDERS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0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1"/>
            <a:ext cx="9144000" cy="2895600"/>
          </a:xfrm>
        </p:spPr>
        <p:txBody>
          <a:bodyPr/>
          <a:lstStyle/>
          <a:p>
            <a:pPr marL="0" indent="0" fontAlgn="base">
              <a:buNone/>
            </a:pPr>
            <a:r>
              <a:rPr lang="en-US" dirty="0" smtClean="0"/>
              <a:t>Common kidney problems include</a:t>
            </a:r>
            <a:endParaRPr lang="en-US" dirty="0"/>
          </a:p>
          <a:p>
            <a:pPr lvl="1" fontAlgn="base"/>
            <a:r>
              <a:rPr lang="en-US" sz="3200" dirty="0" smtClean="0"/>
              <a:t>Cysts</a:t>
            </a:r>
            <a:endParaRPr lang="en-US" sz="3200" dirty="0"/>
          </a:p>
          <a:p>
            <a:pPr lvl="1" fontAlgn="base"/>
            <a:r>
              <a:rPr lang="en-US" sz="3200" dirty="0"/>
              <a:t>Stones</a:t>
            </a:r>
          </a:p>
          <a:p>
            <a:pPr lvl="1" fontAlgn="base"/>
            <a:r>
              <a:rPr lang="en-US" sz="3200" dirty="0" smtClean="0"/>
              <a:t>Urinary Infections</a:t>
            </a:r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274638"/>
            <a:ext cx="502920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smtClean="0">
                <a:solidFill>
                  <a:schemeClr val="bg1"/>
                </a:solidFill>
              </a:rPr>
              <a:t>COMMON KIDNEY DISORDERS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89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1770" y="3667540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KIDNEYHEALTH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03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5715000" cy="715962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ROLE OF INDIVIDUAL COMPONENTS</a:t>
            </a:r>
            <a:endParaRPr lang="en-US" sz="2800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5888102"/>
              </p:ext>
            </p:extLst>
          </p:nvPr>
        </p:nvGraphicFramePr>
        <p:xfrm>
          <a:off x="0" y="990600"/>
          <a:ext cx="9144000" cy="4876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1295400"/>
                <a:gridCol w="4038600"/>
                <a:gridCol w="1905000"/>
              </a:tblGrid>
              <a:tr h="64796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COMPONENTS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COMMON NAMES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ROLE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IMAGE</a:t>
                      </a:r>
                      <a:endParaRPr lang="en-US" sz="1600" dirty="0"/>
                    </a:p>
                  </a:txBody>
                  <a:tcPr/>
                </a:tc>
              </a:tr>
              <a:tr h="647966">
                <a:tc>
                  <a:txBody>
                    <a:bodyPr/>
                    <a:lstStyle/>
                    <a:p>
                      <a:r>
                        <a:rPr lang="pt-BR" sz="1600" i="1" dirty="0" smtClean="0"/>
                        <a:t>Emblica officinalis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Amla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pt-BR" sz="1600" dirty="0" smtClean="0"/>
                        <a:t>Considered as the stonebreaker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Given to avoid burning urination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</a:tr>
              <a:tr h="1193622">
                <a:tc>
                  <a:txBody>
                    <a:bodyPr/>
                    <a:lstStyle/>
                    <a:p>
                      <a:r>
                        <a:rPr lang="en-US" sz="1600" i="1" dirty="0" err="1" smtClean="0"/>
                        <a:t>Crataeva</a:t>
                      </a:r>
                      <a:r>
                        <a:rPr lang="en-US" sz="1600" i="1" dirty="0" smtClean="0"/>
                        <a:t> </a:t>
                      </a:r>
                      <a:r>
                        <a:rPr lang="en-US" sz="1600" i="1" dirty="0" err="1" smtClean="0"/>
                        <a:t>nurvala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>
                          <a:solidFill>
                            <a:schemeClr val="tx1"/>
                          </a:solidFill>
                        </a:rPr>
                        <a:t>Varun</a:t>
                      </a:r>
                      <a:endParaRPr lang="en-US" sz="16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The herb neutralizes the enzyme responsible for stone formation and reduces the production of stone forming chemicals by the body.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920794">
                <a:tc>
                  <a:txBody>
                    <a:bodyPr/>
                    <a:lstStyle/>
                    <a:p>
                      <a:r>
                        <a:rPr lang="fr-FR" sz="1600" i="1" dirty="0" err="1" smtClean="0"/>
                        <a:t>Tribulus</a:t>
                      </a:r>
                      <a:r>
                        <a:rPr lang="fr-FR" sz="1600" i="1" dirty="0" smtClean="0"/>
                        <a:t> </a:t>
                      </a:r>
                      <a:r>
                        <a:rPr lang="fr-FR" sz="1600" i="1" dirty="0" err="1" smtClean="0"/>
                        <a:t>terrestris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 smtClean="0">
                          <a:solidFill>
                            <a:schemeClr val="tx1"/>
                          </a:solidFill>
                        </a:rPr>
                        <a:t>Gokshur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chemeClr val="tx1"/>
                          </a:solidFill>
                        </a:rPr>
                        <a:t>Gokshura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 works as diuretic which makes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</a:rPr>
                        <a:t>Gokshura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 as a good choice for body that has tendencies of fluid retention 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1466450">
                <a:tc>
                  <a:txBody>
                    <a:bodyPr/>
                    <a:lstStyle/>
                    <a:p>
                      <a:r>
                        <a:rPr lang="en-US" sz="1600" i="1" dirty="0" err="1" smtClean="0"/>
                        <a:t>Saxifraga</a:t>
                      </a:r>
                      <a:r>
                        <a:rPr lang="en-US" sz="1600" i="1" dirty="0" smtClean="0"/>
                        <a:t> </a:t>
                      </a:r>
                      <a:r>
                        <a:rPr lang="en-US" sz="1600" i="1" dirty="0" err="1" smtClean="0"/>
                        <a:t>ligulata</a:t>
                      </a:r>
                      <a:r>
                        <a:rPr lang="en-US" sz="1600" i="1" dirty="0" smtClean="0"/>
                        <a:t> wall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chemeClr val="tx1"/>
                          </a:solidFill>
                        </a:rPr>
                        <a:t>Pashanbheda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The word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</a:rPr>
                        <a:t>Pashanbheda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, made of two words,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</a:rPr>
                        <a:t>Pashan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, which means stone and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</a:rPr>
                        <a:t>Bheda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, which means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breaker,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as a special place in Ayurveda as it is a main drug for stones formed in kidney and urinary bladder.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Image result for amla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676400"/>
            <a:ext cx="1538785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crataeva nurval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93" y="2362200"/>
            <a:ext cx="1905284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870" y="3584871"/>
            <a:ext cx="1169443" cy="682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0620" y="4572000"/>
            <a:ext cx="1653229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555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5715000" cy="715962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ROLE OF INDIVIDUAL COMPONENTS</a:t>
            </a:r>
            <a:endParaRPr lang="en-US" sz="2800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2603690"/>
              </p:ext>
            </p:extLst>
          </p:nvPr>
        </p:nvGraphicFramePr>
        <p:xfrm>
          <a:off x="0" y="1219200"/>
          <a:ext cx="9144000" cy="43518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1295400"/>
                <a:gridCol w="4038600"/>
                <a:gridCol w="1905000"/>
              </a:tblGrid>
              <a:tr h="5334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COMPONENTS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COMMON NAMES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ROLE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IMAGE</a:t>
                      </a:r>
                      <a:endParaRPr lang="en-US" sz="1600" dirty="0"/>
                    </a:p>
                  </a:txBody>
                  <a:tcPr/>
                </a:tc>
              </a:tr>
              <a:tr h="882969">
                <a:tc>
                  <a:txBody>
                    <a:bodyPr/>
                    <a:lstStyle/>
                    <a:p>
                      <a:r>
                        <a:rPr lang="en-US" sz="1600" i="1" dirty="0" err="1" smtClean="0"/>
                        <a:t>Tinospora</a:t>
                      </a:r>
                      <a:r>
                        <a:rPr lang="en-US" sz="1600" i="1" dirty="0" smtClean="0"/>
                        <a:t> </a:t>
                      </a:r>
                      <a:r>
                        <a:rPr lang="en-US" sz="1600" i="1" dirty="0" err="1" smtClean="0"/>
                        <a:t>cordifoilia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chemeClr val="tx1"/>
                          </a:solidFill>
                        </a:rPr>
                        <a:t>Giloe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Described as ‘the one who protects the body against diseases’. It is a rejuvenator that enhances the healing process and immunity.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1091448">
                <a:tc>
                  <a:txBody>
                    <a:bodyPr/>
                    <a:lstStyle/>
                    <a:p>
                      <a:r>
                        <a:rPr lang="en-US" sz="1600" i="1" dirty="0" err="1" smtClean="0"/>
                        <a:t>Phyllanthus</a:t>
                      </a:r>
                      <a:r>
                        <a:rPr lang="en-US" sz="1600" i="1" dirty="0" smtClean="0"/>
                        <a:t> </a:t>
                      </a:r>
                      <a:r>
                        <a:rPr lang="en-US" sz="1600" i="1" dirty="0" err="1" smtClean="0"/>
                        <a:t>niruri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chemeClr val="tx1"/>
                          </a:solidFill>
                        </a:rPr>
                        <a:t>Bhumi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</a:rPr>
                        <a:t>amla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Interferes with the different stages of stone formation, reduces crystal 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aggregation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12161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dirty="0" err="1" smtClean="0"/>
                        <a:t>Swet</a:t>
                      </a:r>
                      <a:r>
                        <a:rPr lang="en-US" sz="1600" b="0" i="0" u="none" dirty="0" smtClean="0"/>
                        <a:t> </a:t>
                      </a:r>
                      <a:r>
                        <a:rPr lang="en-US" sz="1600" b="0" i="0" u="none" dirty="0" err="1" smtClean="0"/>
                        <a:t>parpati</a:t>
                      </a:r>
                      <a:r>
                        <a:rPr lang="en-US" sz="1600" b="0" i="0" u="none" dirty="0" smtClean="0"/>
                        <a:t> 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fontAlgn="base">
                        <a:buFont typeface="Arial" pitchFamily="34" charset="0"/>
                        <a:buChar char="•"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Painful urination is relieved</a:t>
                      </a:r>
                    </a:p>
                    <a:p>
                      <a:pPr marL="285750" indent="-285750" fontAlgn="base">
                        <a:buFont typeface="Arial" pitchFamily="34" charset="0"/>
                        <a:buChar char="•"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It helps in treatment as well as prevention of urinary tract infections</a:t>
                      </a:r>
                    </a:p>
                    <a:p>
                      <a:pPr marL="285750" indent="-285750" fontAlgn="base">
                        <a:buFont typeface="Arial" pitchFamily="34" charset="0"/>
                        <a:buChar char="•"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Urinary calculi can also be treated very well</a:t>
                      </a:r>
                    </a:p>
                    <a:p>
                      <a:pPr marL="285750" indent="-285750" fontAlgn="base">
                        <a:buFont typeface="Arial" pitchFamily="34" charset="0"/>
                        <a:buChar char="•"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It soothes down irritation, itching, and burning sensation in the urinary organs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AutoShape 2" descr="Image result for tinospora cordifolia flow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6712" y="1828800"/>
            <a:ext cx="1752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7988" y="2743200"/>
            <a:ext cx="175601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6712" y="3962400"/>
            <a:ext cx="1752599" cy="1233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757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418" y="1219200"/>
            <a:ext cx="3962400" cy="228600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u="sng" dirty="0" smtClean="0"/>
              <a:t>Use : </a:t>
            </a:r>
          </a:p>
          <a:p>
            <a:r>
              <a:rPr lang="en-US" dirty="0" err="1" smtClean="0"/>
              <a:t>Ayurvedic</a:t>
            </a:r>
            <a:r>
              <a:rPr lang="en-US" dirty="0" smtClean="0"/>
              <a:t> </a:t>
            </a:r>
            <a:r>
              <a:rPr lang="en-US" dirty="0" smtClean="0"/>
              <a:t>product effective </a:t>
            </a:r>
            <a:r>
              <a:rPr lang="en-US" dirty="0"/>
              <a:t>in urinary diseases and </a:t>
            </a:r>
            <a:r>
              <a:rPr lang="en-US" dirty="0" smtClean="0"/>
              <a:t>renal calculi</a:t>
            </a:r>
          </a:p>
          <a:p>
            <a:pPr marL="0" indent="0">
              <a:buNone/>
            </a:pPr>
            <a:endParaRPr lang="en-US" b="1" u="sng" dirty="0" smtClean="0"/>
          </a:p>
        </p:txBody>
      </p:sp>
      <p:sp>
        <p:nvSpPr>
          <p:cNvPr id="6" name="Rectangle 5"/>
          <p:cNvSpPr/>
          <p:nvPr/>
        </p:nvSpPr>
        <p:spPr>
          <a:xfrm>
            <a:off x="4191000" y="1295400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u="sng" dirty="0"/>
              <a:t>DOSE &amp; DURATION :</a:t>
            </a:r>
          </a:p>
          <a:p>
            <a:r>
              <a:rPr lang="en-US" sz="3200" dirty="0"/>
              <a:t>One capsule thrice daily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9418" y="4724969"/>
            <a:ext cx="6248400" cy="1295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b="1" u="sng" dirty="0" smtClean="0"/>
              <a:t>EXCLUSION CATEGORY :</a:t>
            </a:r>
          </a:p>
          <a:p>
            <a:r>
              <a:rPr lang="en-US" sz="1800" dirty="0" smtClean="0"/>
              <a:t>Not to be given to those below 18 years of age</a:t>
            </a:r>
          </a:p>
          <a:p>
            <a:r>
              <a:rPr lang="en-US" sz="1800" dirty="0" smtClean="0"/>
              <a:t>Can be given to pregnant women only on doctor’s suggestion.</a:t>
            </a:r>
          </a:p>
        </p:txBody>
      </p:sp>
    </p:spTree>
    <p:extLst>
      <p:ext uri="{BB962C8B-B14F-4D97-AF65-F5344CB8AC3E}">
        <p14:creationId xmlns:p14="http://schemas.microsoft.com/office/powerpoint/2010/main" val="197403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5334000" cy="6397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PRESENTATION DETAILS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2183363"/>
              </p:ext>
            </p:extLst>
          </p:nvPr>
        </p:nvGraphicFramePr>
        <p:xfrm>
          <a:off x="609600" y="1828800"/>
          <a:ext cx="7772400" cy="1427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100"/>
                <a:gridCol w="1943100"/>
                <a:gridCol w="1943100"/>
                <a:gridCol w="1943100"/>
              </a:tblGrid>
              <a:tr h="7137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MRP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DP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BV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PV</a:t>
                      </a:r>
                      <a:endParaRPr lang="en-US" dirty="0"/>
                    </a:p>
                  </a:txBody>
                  <a:tcPr anchor="ctr"/>
                </a:tc>
              </a:tr>
              <a:tr h="7137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Rs.645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Rs.550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330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20.63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85800" y="1274633"/>
            <a:ext cx="5549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Presentation – 60’s capsule in a bottle pack</a:t>
            </a:r>
            <a:endParaRPr lang="en-US" sz="2400" dirty="0"/>
          </a:p>
        </p:txBody>
      </p:sp>
      <p:pic>
        <p:nvPicPr>
          <p:cNvPr id="1026" name="Picture 2" descr="C:\Users\mkaur\AppData\Local\Microsoft\Windows\Temporary Internet Files\Content.Outlook\MCSWIKHQ\Ayusante_Kidneyhealth (2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585" y="2895600"/>
            <a:ext cx="2646883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835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5867400" cy="6397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SUMMARY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70" y="1219200"/>
            <a:ext cx="91440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/>
              <a:t>Ideal treatment for kidney stones with the following advantages :</a:t>
            </a:r>
          </a:p>
          <a:p>
            <a:pPr fontAlgn="t"/>
            <a:r>
              <a:rPr lang="pt-BR" sz="2400" dirty="0"/>
              <a:t>Considered as the stonebreaker</a:t>
            </a:r>
            <a:endParaRPr lang="en-US" sz="2400" dirty="0"/>
          </a:p>
          <a:p>
            <a:r>
              <a:rPr lang="en-US" sz="2400" dirty="0" smtClean="0"/>
              <a:t>The </a:t>
            </a:r>
            <a:r>
              <a:rPr lang="en-US" sz="2400" dirty="0"/>
              <a:t>herb </a:t>
            </a:r>
            <a:r>
              <a:rPr lang="en-IN" sz="2400" dirty="0" smtClean="0"/>
              <a:t>neutralises</a:t>
            </a:r>
            <a:r>
              <a:rPr lang="en-US" sz="2400" dirty="0" smtClean="0"/>
              <a:t> </a:t>
            </a:r>
            <a:r>
              <a:rPr lang="en-US" sz="2400" dirty="0"/>
              <a:t>the enzyme responsible for stone formation and reduces the production of stone forming chemicals by the body.</a:t>
            </a:r>
          </a:p>
          <a:p>
            <a:pPr fontAlgn="t"/>
            <a:r>
              <a:rPr lang="en-US" sz="2400" dirty="0" smtClean="0"/>
              <a:t>Works </a:t>
            </a:r>
            <a:r>
              <a:rPr lang="en-US" sz="2400" dirty="0"/>
              <a:t>as diuretic which makes </a:t>
            </a:r>
            <a:r>
              <a:rPr lang="en-US" sz="2400" dirty="0" smtClean="0"/>
              <a:t>it </a:t>
            </a:r>
            <a:r>
              <a:rPr lang="en-US" sz="2400" dirty="0"/>
              <a:t>a good choice for body that has tendencies of fluid retention </a:t>
            </a:r>
          </a:p>
          <a:p>
            <a:r>
              <a:rPr lang="en-US" sz="2400" dirty="0" smtClean="0"/>
              <a:t>Contains </a:t>
            </a:r>
            <a:r>
              <a:rPr lang="en-US" sz="2400" dirty="0" smtClean="0"/>
              <a:t>important ingredients for treating stone in kidneys </a:t>
            </a:r>
            <a:r>
              <a:rPr lang="en-US" sz="2400" dirty="0"/>
              <a:t>and urinary </a:t>
            </a:r>
            <a:r>
              <a:rPr lang="en-US" sz="2400" dirty="0" smtClean="0"/>
              <a:t>bladder</a:t>
            </a:r>
            <a:endParaRPr lang="en-US" sz="2400" dirty="0" smtClean="0"/>
          </a:p>
          <a:p>
            <a:r>
              <a:rPr lang="en-US" sz="2400" dirty="0"/>
              <a:t>It is a rejuvenator that enhances the healing process and immunity. </a:t>
            </a:r>
            <a:endParaRPr lang="en-US" sz="2400" dirty="0" smtClean="0"/>
          </a:p>
          <a:p>
            <a:r>
              <a:rPr lang="en-US" sz="2400" dirty="0"/>
              <a:t>Interferes with the different stages of stone formation, reduces crystal aggregation and </a:t>
            </a:r>
            <a:r>
              <a:rPr lang="en-US" sz="2400" dirty="0" smtClean="0"/>
              <a:t>modifies </a:t>
            </a:r>
            <a:r>
              <a:rPr lang="en-US" sz="2400" dirty="0"/>
              <a:t>their structure and composition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0476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2233</TotalTime>
  <Words>563</Words>
  <Application>Microsoft Office PowerPoint</Application>
  <PresentationFormat>On-screen Show (4:3)</PresentationFormat>
  <Paragraphs>107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1_Office Theme</vt:lpstr>
      <vt:lpstr>PowerPoint Presentation</vt:lpstr>
      <vt:lpstr>KIDNEY DISEASE IN INDIA</vt:lpstr>
      <vt:lpstr>KIDNEY</vt:lpstr>
      <vt:lpstr>IMPORTANCE OF KIDNEY</vt:lpstr>
      <vt:lpstr>PowerPoint Presentation</vt:lpstr>
      <vt:lpstr>PowerPoint Presentation</vt:lpstr>
      <vt:lpstr>PowerPoint Presentation</vt:lpstr>
      <vt:lpstr>PowerPoint Presentation</vt:lpstr>
      <vt:lpstr>ROLE OF INDIVIDUAL COMPONENTS</vt:lpstr>
      <vt:lpstr>ROLE OF INDIVIDUAL COMPONENTS</vt:lpstr>
      <vt:lpstr>PowerPoint Presentation</vt:lpstr>
      <vt:lpstr>PRESENTATION DETAILS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swapna</dc:creator>
  <cp:lastModifiedBy>Tanmoy</cp:lastModifiedBy>
  <cp:revision>171</cp:revision>
  <dcterms:created xsi:type="dcterms:W3CDTF">2015-11-07T11:02:39Z</dcterms:created>
  <dcterms:modified xsi:type="dcterms:W3CDTF">2016-12-08T09:37:27Z</dcterms:modified>
</cp:coreProperties>
</file>